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57" r:id="rId4"/>
    <p:sldId id="259" r:id="rId5"/>
    <p:sldId id="277" r:id="rId6"/>
    <p:sldId id="285" r:id="rId7"/>
    <p:sldId id="264" r:id="rId8"/>
    <p:sldId id="265" r:id="rId9"/>
    <p:sldId id="266" r:id="rId10"/>
    <p:sldId id="283" r:id="rId11"/>
    <p:sldId id="278" r:id="rId12"/>
    <p:sldId id="267" r:id="rId13"/>
    <p:sldId id="268" r:id="rId14"/>
    <p:sldId id="270" r:id="rId15"/>
    <p:sldId id="269" r:id="rId16"/>
    <p:sldId id="271" r:id="rId17"/>
    <p:sldId id="261" r:id="rId18"/>
    <p:sldId id="274" r:id="rId19"/>
    <p:sldId id="276" r:id="rId20"/>
    <p:sldId id="279" r:id="rId21"/>
    <p:sldId id="280" r:id="rId22"/>
    <p:sldId id="286" r:id="rId23"/>
    <p:sldId id="262" r:id="rId24"/>
    <p:sldId id="263" r:id="rId25"/>
    <p:sldId id="272" r:id="rId26"/>
    <p:sldId id="273" r:id="rId27"/>
    <p:sldId id="284" r:id="rId28"/>
    <p:sldId id="281" r:id="rId29"/>
    <p:sldId id="28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7" d="100"/>
          <a:sy n="107" d="100"/>
        </p:scale>
        <p:origin x="-167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3BF68-66A8-D84C-8A6F-4AB1FA59D0A7}" type="datetimeFigureOut">
              <a:rPr lang="en-US" smtClean="0"/>
              <a:t>27/10/12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7DB9D-29AA-7341-9408-C65055ED5ED3}" type="slidenum">
              <a:rPr lang="en-US" smtClean="0"/>
              <a:t>‹#›</a:t>
            </a:fld>
            <a:endParaRPr lang="en-US" dirty="0"/>
          </a:p>
        </p:txBody>
      </p:sp>
    </p:spTree>
    <p:extLst>
      <p:ext uri="{BB962C8B-B14F-4D97-AF65-F5344CB8AC3E}">
        <p14:creationId xmlns:p14="http://schemas.microsoft.com/office/powerpoint/2010/main" val="217889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Heavy stimulant use causes a rise in body temperature and increased blood flow to the skin to counteract it. </a:t>
            </a:r>
          </a:p>
          <a:p>
            <a:r>
              <a:rPr lang="en-US" sz="1200" kern="1200" dirty="0" smtClean="0">
                <a:solidFill>
                  <a:schemeClr val="tx1"/>
                </a:solidFill>
                <a:latin typeface="+mn-lt"/>
                <a:ea typeface="+mn-ea"/>
                <a:cs typeface="+mn-cs"/>
              </a:rPr>
              <a:t>The produced sweat contains an enzyme that increases blood flow to the skin even more. </a:t>
            </a:r>
          </a:p>
          <a:p>
            <a:r>
              <a:rPr lang="en-US" sz="1200" kern="1200" dirty="0" smtClean="0">
                <a:solidFill>
                  <a:schemeClr val="tx1"/>
                </a:solidFill>
                <a:latin typeface="+mn-lt"/>
                <a:ea typeface="+mn-ea"/>
                <a:cs typeface="+mn-cs"/>
              </a:rPr>
              <a:t>When the sweat evaporates, it removes the protective sebaceous oil which coats the skin. </a:t>
            </a:r>
          </a:p>
          <a:p>
            <a:r>
              <a:rPr lang="en-US" sz="1200" kern="1200" dirty="0" smtClean="0">
                <a:solidFill>
                  <a:schemeClr val="tx1"/>
                </a:solidFill>
                <a:latin typeface="+mn-lt"/>
                <a:ea typeface="+mn-ea"/>
                <a:cs typeface="+mn-cs"/>
              </a:rPr>
              <a:t>The combined effects of dehydration, sweating and removal of the sebaceous oil on the skin create a sensation on the nerve endings on the skin and cause the addict feelings of something irritating or "crawling" on or under (parasitosis) the skin. Also to be mentioned here is that the skin is an escape route for the toxic wastes used to create the drug. </a:t>
            </a:r>
          </a:p>
          <a:p>
            <a:r>
              <a:rPr lang="en-US" sz="1200" kern="1200" dirty="0" smtClean="0">
                <a:solidFill>
                  <a:schemeClr val="tx1"/>
                </a:solidFill>
                <a:latin typeface="+mn-lt"/>
                <a:ea typeface="+mn-ea"/>
                <a:cs typeface="+mn-cs"/>
              </a:rPr>
              <a:t>The psycholocical aspects of this drug complicate the situation even more by causing the user to tweak out and obsessively pick, scrape and dig at their skin. </a:t>
            </a:r>
          </a:p>
          <a:p>
            <a:r>
              <a:rPr lang="en-US" sz="1200" kern="1200" dirty="0" smtClean="0">
                <a:solidFill>
                  <a:schemeClr val="tx1"/>
                </a:solidFill>
                <a:latin typeface="+mn-lt"/>
                <a:ea typeface="+mn-ea"/>
                <a:cs typeface="+mn-cs"/>
              </a:rPr>
              <a:t>This action, is generally performed with the fingernails (staph havens) but can also be performed with any number of chosen "tools" which could be any object found in an ordinary home that could be used for picking or scraping. </a:t>
            </a:r>
          </a:p>
          <a:p>
            <a:r>
              <a:rPr lang="en-US" sz="1200" kern="1200" dirty="0" smtClean="0">
                <a:solidFill>
                  <a:schemeClr val="tx1"/>
                </a:solidFill>
                <a:latin typeface="+mn-lt"/>
                <a:ea typeface="+mn-ea"/>
                <a:cs typeface="+mn-cs"/>
              </a:rPr>
              <a:t>The results are penetration and removal of the dermis, causing open, red (often bleeding) sores, most commonly on the face and arms but can be anywhere on the body. This provides a potential breeding ground for staph infection. </a:t>
            </a:r>
            <a:endParaRPr lang="en-US" dirty="0"/>
          </a:p>
        </p:txBody>
      </p:sp>
      <p:sp>
        <p:nvSpPr>
          <p:cNvPr id="4" name="Slide Number Placeholder 3"/>
          <p:cNvSpPr>
            <a:spLocks noGrp="1"/>
          </p:cNvSpPr>
          <p:nvPr>
            <p:ph type="sldNum" sz="quarter" idx="10"/>
          </p:nvPr>
        </p:nvSpPr>
        <p:spPr/>
        <p:txBody>
          <a:bodyPr/>
          <a:lstStyle/>
          <a:p>
            <a:fld id="{1027DB9D-29AA-7341-9408-C65055ED5ED3}" type="slidenum">
              <a:rPr lang="en-US" smtClean="0"/>
              <a:t>5</a:t>
            </a:fld>
            <a:endParaRPr lang="en-US" dirty="0"/>
          </a:p>
        </p:txBody>
      </p:sp>
    </p:spTree>
    <p:extLst>
      <p:ext uri="{BB962C8B-B14F-4D97-AF65-F5344CB8AC3E}">
        <p14:creationId xmlns:p14="http://schemas.microsoft.com/office/powerpoint/2010/main" val="324876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mechanisms responsible for the elevated risk of diabetes associated with some antipsychotics are not fully understood. It is known that the atypical antipsychotics and some of the low potency conventional antipsychotics cause weight gain</a:t>
            </a:r>
            <a:r>
              <a:rPr lang="en-US" sz="1200" u="sng" kern="1200" dirty="0" smtClean="0">
                <a:solidFill>
                  <a:schemeClr val="tx1"/>
                </a:solidFill>
                <a:latin typeface="+mn-lt"/>
                <a:ea typeface="+mn-ea"/>
                <a:cs typeface="+mn-cs"/>
              </a:rPr>
              <a:t> and that, at least for olanzapine and clozapine, the magnitude of this weight gain correlates with the magnitude of the therapeutic response.</a:t>
            </a:r>
            <a:r>
              <a:rPr lang="en-US" sz="1200" u="sng" kern="1200" baseline="3000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The weight gain in response to antipsychotic medication is also variable.  Clozapine and olanzapine cause the greatest gain, risperidone and quetiapine moderate gain, and aripiprazole and amisulpride the least gain.8  However, at present insufficient information is available about some of the newer drugs to know what their weight gain and diabetogenic potential will prove to be with more widespread use.</a:t>
            </a:r>
          </a:p>
          <a:p>
            <a:r>
              <a:rPr lang="en-US" sz="1200" u="sng" kern="1200" baseline="0" dirty="0" smtClean="0">
                <a:solidFill>
                  <a:schemeClr val="tx1"/>
                </a:solidFill>
                <a:latin typeface="+mn-lt"/>
                <a:ea typeface="+mn-ea"/>
                <a:cs typeface="+mn-cs"/>
              </a:rPr>
              <a:t>Obesity can precipitate diabetes in susceptible people so weight gain is one mechanism for the increased incidence in diabetes.  However, the fact that hyperglycaemia improves quickly after stopping the antipsychotic medication and that diabetes can appear in some patients who do not put on weight, suggests that other mechanisms must be involved.  A prospective study of 82 patients treated with clozapine also found that the risk of developing diabetes was independent of weight gain.</a:t>
            </a:r>
            <a:endParaRPr lang="en-US" dirty="0"/>
          </a:p>
        </p:txBody>
      </p:sp>
      <p:sp>
        <p:nvSpPr>
          <p:cNvPr id="4" name="Slide Number Placeholder 3"/>
          <p:cNvSpPr>
            <a:spLocks noGrp="1"/>
          </p:cNvSpPr>
          <p:nvPr>
            <p:ph type="sldNum" sz="quarter" idx="10"/>
          </p:nvPr>
        </p:nvSpPr>
        <p:spPr/>
        <p:txBody>
          <a:bodyPr/>
          <a:lstStyle/>
          <a:p>
            <a:fld id="{1027DB9D-29AA-7341-9408-C65055ED5ED3}" type="slidenum">
              <a:rPr lang="en-US" smtClean="0"/>
              <a:t>11</a:t>
            </a:fld>
            <a:endParaRPr lang="en-US" dirty="0"/>
          </a:p>
        </p:txBody>
      </p:sp>
    </p:spTree>
    <p:extLst>
      <p:ext uri="{BB962C8B-B14F-4D97-AF65-F5344CB8AC3E}">
        <p14:creationId xmlns:p14="http://schemas.microsoft.com/office/powerpoint/2010/main" val="252555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369030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179082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203766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11725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237290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383991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157961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402716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408585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298146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5EABF-1B70-6C4A-9B28-C3A9749A3575}" type="datetimeFigureOut">
              <a:rPr lang="en-US" smtClean="0"/>
              <a:t>27/10/12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CF6DE-392E-0C4F-88CC-1136C4FB6D1F}" type="slidenum">
              <a:rPr lang="en-US" smtClean="0"/>
              <a:t>‹#›</a:t>
            </a:fld>
            <a:endParaRPr lang="en-US" dirty="0"/>
          </a:p>
        </p:txBody>
      </p:sp>
    </p:spTree>
    <p:extLst>
      <p:ext uri="{BB962C8B-B14F-4D97-AF65-F5344CB8AC3E}">
        <p14:creationId xmlns:p14="http://schemas.microsoft.com/office/powerpoint/2010/main" val="2081854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5EABF-1B70-6C4A-9B28-C3A9749A3575}" type="datetimeFigureOut">
              <a:rPr lang="en-US" smtClean="0"/>
              <a:t>27/10/12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CF6DE-392E-0C4F-88CC-1136C4FB6D1F}" type="slidenum">
              <a:rPr lang="en-US" smtClean="0"/>
              <a:t>‹#›</a:t>
            </a:fld>
            <a:endParaRPr lang="en-US" dirty="0"/>
          </a:p>
        </p:txBody>
      </p:sp>
    </p:spTree>
    <p:extLst>
      <p:ext uri="{BB962C8B-B14F-4D97-AF65-F5344CB8AC3E}">
        <p14:creationId xmlns:p14="http://schemas.microsoft.com/office/powerpoint/2010/main" val="1494027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JCM OSCE </a:t>
            </a:r>
            <a:endParaRPr lang="en-US" dirty="0"/>
          </a:p>
        </p:txBody>
      </p:sp>
      <p:sp>
        <p:nvSpPr>
          <p:cNvPr id="3" name="Subtitle 2"/>
          <p:cNvSpPr>
            <a:spLocks noGrp="1"/>
          </p:cNvSpPr>
          <p:nvPr>
            <p:ph type="subTitle" idx="1"/>
          </p:nvPr>
        </p:nvSpPr>
        <p:spPr/>
        <p:txBody>
          <a:bodyPr/>
          <a:lstStyle/>
          <a:p>
            <a:r>
              <a:rPr lang="en-US" dirty="0" smtClean="0"/>
              <a:t>QMH A&amp;E</a:t>
            </a:r>
          </a:p>
          <a:p>
            <a:r>
              <a:rPr lang="en-US" dirty="0" smtClean="0"/>
              <a:t>7.11.2012</a:t>
            </a:r>
            <a:endParaRPr lang="en-US" dirty="0"/>
          </a:p>
        </p:txBody>
      </p:sp>
    </p:spTree>
    <p:extLst>
      <p:ext uri="{BB962C8B-B14F-4D97-AF65-F5344CB8AC3E}">
        <p14:creationId xmlns:p14="http://schemas.microsoft.com/office/powerpoint/2010/main" val="21962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a:t>If Glucose is 52, what is the corrected Na? Why is that important?</a:t>
            </a:r>
          </a:p>
          <a:p>
            <a:pPr lvl="1">
              <a:buFont typeface="Wingdings" charset="2"/>
              <a:buChar char="§"/>
            </a:pPr>
            <a:r>
              <a:rPr lang="en-US" dirty="0"/>
              <a:t>Corrected Na = </a:t>
            </a:r>
            <a:r>
              <a:rPr lang="en-US" dirty="0" smtClean="0"/>
              <a:t>Na + [(Glucose-10)/3] in </a:t>
            </a:r>
            <a:r>
              <a:rPr lang="en-US" dirty="0" smtClean="0"/>
              <a:t>mmol</a:t>
            </a:r>
            <a:r>
              <a:rPr lang="en-US" dirty="0" smtClean="0"/>
              <a:t>/L</a:t>
            </a:r>
          </a:p>
          <a:p>
            <a:pPr lvl="1">
              <a:buFont typeface="Wingdings" charset="2"/>
              <a:buChar char="§"/>
            </a:pPr>
            <a:r>
              <a:rPr lang="en-US" dirty="0" smtClean="0"/>
              <a:t>Corrected Na = 152 + [(52-10)/3] = 166</a:t>
            </a:r>
            <a:endParaRPr lang="en-US" dirty="0"/>
          </a:p>
          <a:p>
            <a:pPr lvl="1">
              <a:buFont typeface="Wingdings" charset="2"/>
              <a:buChar char="§"/>
            </a:pPr>
            <a:r>
              <a:rPr lang="en-US" dirty="0" smtClean="0"/>
              <a:t>The corrected Na </a:t>
            </a:r>
            <a:r>
              <a:rPr lang="en-US" dirty="0"/>
              <a:t>can be used to estimate the severity of dehydration in severe </a:t>
            </a:r>
            <a:r>
              <a:rPr lang="en-US" dirty="0" smtClean="0"/>
              <a:t>hyperglycemia</a:t>
            </a:r>
          </a:p>
          <a:p>
            <a:pPr lvl="1">
              <a:buFont typeface="Wingdings" charset="2"/>
              <a:buChar char="§"/>
            </a:pPr>
            <a:r>
              <a:rPr lang="en-US" dirty="0" smtClean="0"/>
              <a:t>However, the actual measured sodium concentration should be used when calculating the anion gap</a:t>
            </a:r>
            <a:endParaRPr lang="en-US" dirty="0"/>
          </a:p>
        </p:txBody>
      </p:sp>
    </p:spTree>
    <p:extLst>
      <p:ext uri="{BB962C8B-B14F-4D97-AF65-F5344CB8AC3E}">
        <p14:creationId xmlns:p14="http://schemas.microsoft.com/office/powerpoint/2010/main" val="41096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He </a:t>
            </a:r>
            <a:r>
              <a:rPr lang="en-US" dirty="0"/>
              <a:t>was recently started on Olanzapine for schizophrenia, what is the significance</a:t>
            </a:r>
            <a:r>
              <a:rPr lang="en-US" dirty="0" smtClean="0"/>
              <a:t>?</a:t>
            </a:r>
          </a:p>
          <a:p>
            <a:pPr lvl="1">
              <a:buFont typeface="Wingdings" charset="2"/>
              <a:buChar char="§"/>
            </a:pPr>
            <a:r>
              <a:rPr lang="en-US" dirty="0" smtClean="0"/>
              <a:t>There is evidence showing that atypical antipsychotics olanzapine and clozapine are associated with increased risks of diabetes</a:t>
            </a:r>
          </a:p>
          <a:p>
            <a:pPr lvl="1">
              <a:buFont typeface="Wingdings" charset="2"/>
              <a:buChar char="§"/>
            </a:pPr>
            <a:r>
              <a:rPr lang="en-US" dirty="0"/>
              <a:t>T</a:t>
            </a:r>
            <a:r>
              <a:rPr lang="en-US" dirty="0" smtClean="0"/>
              <a:t>he exact mechanism is not fully understood, but the associated weight gain may contribute to it</a:t>
            </a:r>
          </a:p>
          <a:p>
            <a:pPr lvl="1">
              <a:buFont typeface="Wingdings" charset="2"/>
              <a:buChar char="§"/>
            </a:pPr>
            <a:r>
              <a:rPr lang="en-US" dirty="0" smtClean="0"/>
              <a:t>Some patients may present with DKA</a:t>
            </a:r>
          </a:p>
          <a:p>
            <a:pPr lvl="1">
              <a:buFont typeface="Wingdings" charset="2"/>
              <a:buChar char="§"/>
            </a:pPr>
            <a:endParaRPr lang="en-US" dirty="0"/>
          </a:p>
          <a:p>
            <a:pPr marL="0" indent="0">
              <a:buNone/>
            </a:pPr>
            <a:endParaRPr lang="en-US" dirty="0"/>
          </a:p>
        </p:txBody>
      </p:sp>
    </p:spTree>
    <p:extLst>
      <p:ext uri="{BB962C8B-B14F-4D97-AF65-F5344CB8AC3E}">
        <p14:creationId xmlns:p14="http://schemas.microsoft.com/office/powerpoint/2010/main" val="275769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r>
              <a:rPr lang="en-US" dirty="0" smtClean="0"/>
              <a:t>M/55</a:t>
            </a:r>
          </a:p>
          <a:p>
            <a:r>
              <a:rPr lang="en-US" dirty="0" smtClean="0"/>
              <a:t>Good past health</a:t>
            </a:r>
          </a:p>
          <a:p>
            <a:r>
              <a:rPr lang="en-US" dirty="0" smtClean="0"/>
              <a:t>SOB x 2 months</a:t>
            </a:r>
          </a:p>
          <a:p>
            <a:r>
              <a:rPr lang="en-US" dirty="0" smtClean="0"/>
              <a:t>Dry cough</a:t>
            </a:r>
          </a:p>
          <a:p>
            <a:endParaRPr lang="en-US" dirty="0"/>
          </a:p>
        </p:txBody>
      </p:sp>
    </p:spTree>
    <p:extLst>
      <p:ext uri="{BB962C8B-B14F-4D97-AF65-F5344CB8AC3E}">
        <p14:creationId xmlns:p14="http://schemas.microsoft.com/office/powerpoint/2010/main" val="420840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descr="DSC00057.JPG"/>
          <p:cNvPicPr>
            <a:picLocks noGrp="1" noChangeAspect="1"/>
          </p:cNvPicPr>
          <p:nvPr>
            <p:ph sz="half" idx="1"/>
          </p:nvPr>
        </p:nvPicPr>
        <p:blipFill>
          <a:blip r:embed="rId2">
            <a:extLst>
              <a:ext uri="{28A0092B-C50C-407E-A947-70E740481C1C}">
                <a14:useLocalDpi xmlns:a14="http://schemas.microsoft.com/office/drawing/2010/main" val="0"/>
              </a:ext>
            </a:extLst>
          </a:blip>
          <a:srcRect l="16538" r="16538"/>
          <a:stretch>
            <a:fillRect/>
          </a:stretch>
        </p:blipFill>
        <p:spPr/>
      </p:pic>
      <p:pic>
        <p:nvPicPr>
          <p:cNvPr id="8" name="Content Placeholder 7" descr="DSC00058.JPG"/>
          <p:cNvPicPr>
            <a:picLocks noGrp="1" noChangeAspect="1"/>
          </p:cNvPicPr>
          <p:nvPr>
            <p:ph sz="half" idx="2"/>
          </p:nvPr>
        </p:nvPicPr>
        <p:blipFill>
          <a:blip r:embed="rId3">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12686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lnSpcReduction="10000"/>
          </a:bodyPr>
          <a:lstStyle/>
          <a:p>
            <a:pPr marL="514350" indent="-514350">
              <a:buAutoNum type="arabicPeriod"/>
            </a:pPr>
            <a:r>
              <a:rPr lang="en-US" dirty="0" smtClean="0"/>
              <a:t>What are the 2 clinical signs?</a:t>
            </a:r>
          </a:p>
          <a:p>
            <a:pPr lvl="1">
              <a:buFont typeface="Wingdings" charset="2"/>
              <a:buChar char="§"/>
            </a:pPr>
            <a:r>
              <a:rPr lang="en-US" dirty="0" smtClean="0"/>
              <a:t>Telangiectasia</a:t>
            </a:r>
          </a:p>
          <a:p>
            <a:pPr lvl="1">
              <a:buFont typeface="Wingdings" charset="2"/>
              <a:buChar char="§"/>
            </a:pPr>
            <a:r>
              <a:rPr lang="en-US" dirty="0" smtClean="0"/>
              <a:t>Distended neck veins</a:t>
            </a:r>
          </a:p>
          <a:p>
            <a:pPr marL="457200" lvl="1" indent="0">
              <a:buNone/>
            </a:pPr>
            <a:endParaRPr lang="en-US" dirty="0" smtClean="0"/>
          </a:p>
          <a:p>
            <a:pPr marL="514350" indent="-514350">
              <a:buAutoNum type="arabicPeriod"/>
            </a:pPr>
            <a:r>
              <a:rPr lang="en-US" dirty="0" smtClean="0"/>
              <a:t>Name 3 differential diagnoses</a:t>
            </a:r>
          </a:p>
          <a:p>
            <a:pPr lvl="1">
              <a:buFont typeface="Wingdings" charset="2"/>
              <a:buChar char="§"/>
            </a:pPr>
            <a:r>
              <a:rPr lang="en-US" dirty="0" smtClean="0"/>
              <a:t>CA lung</a:t>
            </a:r>
          </a:p>
          <a:p>
            <a:pPr lvl="1">
              <a:buFont typeface="Wingdings" charset="2"/>
              <a:buChar char="§"/>
            </a:pPr>
            <a:r>
              <a:rPr lang="en-US" dirty="0" smtClean="0"/>
              <a:t>Lymphoma</a:t>
            </a:r>
          </a:p>
          <a:p>
            <a:pPr lvl="1">
              <a:buFont typeface="Wingdings" charset="2"/>
              <a:buChar char="§"/>
            </a:pPr>
            <a:r>
              <a:rPr lang="en-US" dirty="0" smtClean="0"/>
              <a:t>Leukemia</a:t>
            </a:r>
          </a:p>
          <a:p>
            <a:pPr lvl="1">
              <a:buFont typeface="Wingdings" charset="2"/>
              <a:buChar char="§"/>
            </a:pPr>
            <a:r>
              <a:rPr lang="en-US" dirty="0" smtClean="0"/>
              <a:t>TB</a:t>
            </a:r>
          </a:p>
        </p:txBody>
      </p:sp>
    </p:spTree>
    <p:extLst>
      <p:ext uri="{BB962C8B-B14F-4D97-AF65-F5344CB8AC3E}">
        <p14:creationId xmlns:p14="http://schemas.microsoft.com/office/powerpoint/2010/main" val="327879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00059.JPG"/>
          <p:cNvPicPr>
            <a:picLocks noChangeAspect="1"/>
          </p:cNvPicPr>
          <p:nvPr/>
        </p:nvPicPr>
        <p:blipFill rotWithShape="1">
          <a:blip r:embed="rId2">
            <a:extLst>
              <a:ext uri="{28A0092B-C50C-407E-A947-70E740481C1C}">
                <a14:useLocalDpi xmlns:a14="http://schemas.microsoft.com/office/drawing/2010/main" val="0"/>
              </a:ext>
            </a:extLst>
          </a:blip>
          <a:srcRect l="12387" t="2837" r="13168"/>
          <a:stretch/>
        </p:blipFill>
        <p:spPr>
          <a:xfrm>
            <a:off x="1098311" y="0"/>
            <a:ext cx="7005942" cy="6858000"/>
          </a:xfrm>
          <a:prstGeom prst="rect">
            <a:avLst/>
          </a:prstGeom>
        </p:spPr>
      </p:pic>
      <p:sp>
        <p:nvSpPr>
          <p:cNvPr id="6" name="Rectangle 5"/>
          <p:cNvSpPr/>
          <p:nvPr/>
        </p:nvSpPr>
        <p:spPr>
          <a:xfrm>
            <a:off x="1178396" y="80094"/>
            <a:ext cx="1189834" cy="65219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436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What are the CXR findings?</a:t>
            </a:r>
          </a:p>
          <a:p>
            <a:pPr lvl="1">
              <a:buFont typeface="Wingdings" charset="2"/>
              <a:buChar char="§"/>
            </a:pPr>
            <a:r>
              <a:rPr lang="en-US" dirty="0" smtClean="0"/>
              <a:t>RUZ </a:t>
            </a:r>
            <a:r>
              <a:rPr lang="en-US" dirty="0" smtClean="0"/>
              <a:t>mediastinal</a:t>
            </a:r>
            <a:r>
              <a:rPr lang="en-US" dirty="0" smtClean="0"/>
              <a:t> mass</a:t>
            </a:r>
          </a:p>
          <a:p>
            <a:pPr marL="457200" lvl="1" indent="0">
              <a:buNone/>
            </a:pPr>
            <a:endParaRPr lang="en-US" dirty="0" smtClean="0"/>
          </a:p>
          <a:p>
            <a:pPr marL="514350" indent="-514350">
              <a:buAutoNum type="arabicPeriod" startAt="3"/>
            </a:pPr>
            <a:r>
              <a:rPr lang="en-US" dirty="0" smtClean="0"/>
              <a:t>What is the diagnosis?</a:t>
            </a:r>
          </a:p>
          <a:p>
            <a:pPr lvl="1">
              <a:buFont typeface="Wingdings" charset="2"/>
              <a:buChar char="§"/>
            </a:pPr>
            <a:r>
              <a:rPr lang="en-US" dirty="0" smtClean="0"/>
              <a:t>Superior vena cava obstruction (SVCO) due to underlying CA lung</a:t>
            </a:r>
          </a:p>
          <a:p>
            <a:pPr lvl="1">
              <a:buFont typeface="Wingdings" charset="2"/>
              <a:buChar char="§"/>
            </a:pPr>
            <a:endParaRPr lang="en-US" dirty="0" smtClean="0"/>
          </a:p>
        </p:txBody>
      </p:sp>
    </p:spTree>
    <p:extLst>
      <p:ext uri="{BB962C8B-B14F-4D97-AF65-F5344CB8AC3E}">
        <p14:creationId xmlns:p14="http://schemas.microsoft.com/office/powerpoint/2010/main" val="310301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4</a:t>
            </a:r>
            <a:endParaRPr lang="en-US" dirty="0"/>
          </a:p>
        </p:txBody>
      </p:sp>
      <p:sp>
        <p:nvSpPr>
          <p:cNvPr id="3" name="Content Placeholder 2"/>
          <p:cNvSpPr>
            <a:spLocks noGrp="1"/>
          </p:cNvSpPr>
          <p:nvPr>
            <p:ph idx="1"/>
          </p:nvPr>
        </p:nvSpPr>
        <p:spPr/>
        <p:txBody>
          <a:bodyPr/>
          <a:lstStyle/>
          <a:p>
            <a:r>
              <a:rPr lang="en-US" dirty="0" smtClean="0"/>
              <a:t>F/4</a:t>
            </a:r>
          </a:p>
          <a:p>
            <a:r>
              <a:rPr lang="en-US" dirty="0" smtClean="0"/>
              <a:t>Good past health</a:t>
            </a:r>
          </a:p>
          <a:p>
            <a:r>
              <a:rPr lang="en-US" dirty="0" smtClean="0"/>
              <a:t>Vaccinations up to date</a:t>
            </a:r>
          </a:p>
          <a:p>
            <a:r>
              <a:rPr lang="en-US" dirty="0" smtClean="0"/>
              <a:t>Irritable and refused oral feeding for 2 days</a:t>
            </a:r>
          </a:p>
          <a:p>
            <a:endParaRPr lang="en-US" dirty="0"/>
          </a:p>
        </p:txBody>
      </p:sp>
    </p:spTree>
    <p:extLst>
      <p:ext uri="{BB962C8B-B14F-4D97-AF65-F5344CB8AC3E}">
        <p14:creationId xmlns:p14="http://schemas.microsoft.com/office/powerpoint/2010/main" val="287040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e 4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25" y="903911"/>
            <a:ext cx="7728475" cy="5270084"/>
          </a:xfrm>
          <a:prstGeom prst="rect">
            <a:avLst/>
          </a:prstGeom>
        </p:spPr>
      </p:pic>
    </p:spTree>
    <p:extLst>
      <p:ext uri="{BB962C8B-B14F-4D97-AF65-F5344CB8AC3E}">
        <p14:creationId xmlns:p14="http://schemas.microsoft.com/office/powerpoint/2010/main" val="346846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is the most common causative agent?</a:t>
            </a:r>
          </a:p>
          <a:p>
            <a:pPr lvl="1">
              <a:buFont typeface="Wingdings" charset="2"/>
              <a:buChar char="§"/>
            </a:pPr>
            <a:r>
              <a:rPr lang="en-US" dirty="0" smtClean="0"/>
              <a:t>Herpes simplex virus type 1</a:t>
            </a:r>
          </a:p>
          <a:p>
            <a:pPr lvl="1">
              <a:buFont typeface="Wingdings" charset="2"/>
              <a:buChar char="§"/>
            </a:pPr>
            <a:r>
              <a:rPr lang="en-US" dirty="0" smtClean="0"/>
              <a:t>Usually presents as </a:t>
            </a:r>
            <a:r>
              <a:rPr lang="en-US" dirty="0" smtClean="0"/>
              <a:t>gingivostomatitis</a:t>
            </a:r>
            <a:r>
              <a:rPr lang="en-US" dirty="0" smtClean="0"/>
              <a:t> in children</a:t>
            </a:r>
          </a:p>
          <a:p>
            <a:pPr marL="457200" lvl="1" indent="0">
              <a:buNone/>
            </a:pPr>
            <a:endParaRPr lang="en-US" dirty="0" smtClean="0"/>
          </a:p>
          <a:p>
            <a:pPr marL="514350" indent="-514350">
              <a:buAutoNum type="arabicPeriod"/>
            </a:pPr>
            <a:r>
              <a:rPr lang="en-US" dirty="0" smtClean="0"/>
              <a:t>What is the incubation period?</a:t>
            </a:r>
          </a:p>
          <a:p>
            <a:pPr lvl="1">
              <a:buFont typeface="Wingdings" charset="2"/>
              <a:buChar char="§"/>
            </a:pPr>
            <a:r>
              <a:rPr lang="en-US" dirty="0" smtClean="0"/>
              <a:t>1 – 26 days</a:t>
            </a:r>
          </a:p>
          <a:p>
            <a:pPr lvl="1">
              <a:buFont typeface="Wingdings" charset="2"/>
              <a:buChar char="§"/>
            </a:pPr>
            <a:r>
              <a:rPr lang="en-US" dirty="0" smtClean="0"/>
              <a:t>Median: 6-8 days</a:t>
            </a:r>
          </a:p>
          <a:p>
            <a:pPr marL="514350" indent="-514350">
              <a:buAutoNum type="arabicPeriod"/>
            </a:pPr>
            <a:endParaRPr lang="en-US" dirty="0"/>
          </a:p>
        </p:txBody>
      </p:sp>
    </p:spTree>
    <p:extLst>
      <p:ext uri="{BB962C8B-B14F-4D97-AF65-F5344CB8AC3E}">
        <p14:creationId xmlns:p14="http://schemas.microsoft.com/office/powerpoint/2010/main" val="52134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M/29</a:t>
            </a:r>
          </a:p>
          <a:p>
            <a:r>
              <a:rPr lang="en-US" dirty="0" smtClean="0"/>
              <a:t>Good past health</a:t>
            </a:r>
          </a:p>
          <a:p>
            <a:r>
              <a:rPr lang="en-US" dirty="0" smtClean="0"/>
              <a:t>Recurrent skin rash over limbs x 6 months</a:t>
            </a:r>
          </a:p>
          <a:p>
            <a:r>
              <a:rPr lang="en-US" dirty="0" smtClean="0"/>
              <a:t>Multiple medical consultations including dermatologists without improvement</a:t>
            </a:r>
          </a:p>
          <a:p>
            <a:endParaRPr lang="en-US" dirty="0" smtClean="0"/>
          </a:p>
          <a:p>
            <a:endParaRPr lang="en-US" dirty="0"/>
          </a:p>
        </p:txBody>
      </p:sp>
    </p:spTree>
    <p:extLst>
      <p:ext uri="{BB962C8B-B14F-4D97-AF65-F5344CB8AC3E}">
        <p14:creationId xmlns:p14="http://schemas.microsoft.com/office/powerpoint/2010/main" val="8077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a:t>Name 3 locations where lesions can </a:t>
            </a:r>
            <a:r>
              <a:rPr lang="en-US" dirty="0" smtClean="0"/>
              <a:t>occur</a:t>
            </a:r>
          </a:p>
          <a:p>
            <a:pPr lvl="1">
              <a:buFont typeface="Wingdings" charset="2"/>
              <a:buChar char="§"/>
            </a:pPr>
            <a:r>
              <a:rPr lang="en-US" dirty="0" smtClean="0"/>
              <a:t>Pharynx</a:t>
            </a:r>
          </a:p>
          <a:p>
            <a:pPr lvl="1">
              <a:buFont typeface="Wingdings" charset="2"/>
              <a:buChar char="§"/>
            </a:pPr>
            <a:r>
              <a:rPr lang="en-US" dirty="0" smtClean="0"/>
              <a:t>Gum</a:t>
            </a:r>
          </a:p>
          <a:p>
            <a:pPr lvl="1">
              <a:buFont typeface="Wingdings" charset="2"/>
              <a:buChar char="§"/>
            </a:pPr>
            <a:r>
              <a:rPr lang="en-US" dirty="0" smtClean="0"/>
              <a:t>Buccal</a:t>
            </a:r>
            <a:r>
              <a:rPr lang="en-US" dirty="0" smtClean="0"/>
              <a:t> mucosa</a:t>
            </a:r>
          </a:p>
          <a:p>
            <a:pPr lvl="1">
              <a:buFont typeface="Wingdings" charset="2"/>
              <a:buChar char="§"/>
            </a:pPr>
            <a:r>
              <a:rPr lang="en-US" dirty="0" smtClean="0"/>
              <a:t>Soft palate</a:t>
            </a:r>
          </a:p>
          <a:p>
            <a:pPr lvl="1">
              <a:buFont typeface="Wingdings" charset="2"/>
              <a:buChar char="§"/>
            </a:pPr>
            <a:r>
              <a:rPr lang="en-US" dirty="0" smtClean="0"/>
              <a:t>Tongue</a:t>
            </a:r>
          </a:p>
          <a:p>
            <a:pPr lvl="1">
              <a:buFont typeface="Wingdings" charset="2"/>
              <a:buChar char="§"/>
            </a:pPr>
            <a:r>
              <a:rPr lang="en-US" dirty="0" smtClean="0"/>
              <a:t>Floor of the mouth</a:t>
            </a:r>
          </a:p>
          <a:p>
            <a:pPr lvl="1">
              <a:buFont typeface="Wingdings" charset="2"/>
              <a:buChar char="§"/>
            </a:pPr>
            <a:r>
              <a:rPr lang="en-US" dirty="0" smtClean="0"/>
              <a:t>Lips</a:t>
            </a:r>
          </a:p>
          <a:p>
            <a:pPr lvl="1">
              <a:buFont typeface="Wingdings" charset="2"/>
              <a:buChar char="§"/>
            </a:pPr>
            <a:endParaRPr lang="en-US" dirty="0"/>
          </a:p>
          <a:p>
            <a:pPr lvl="1">
              <a:buFont typeface="Wingdings" charset="2"/>
              <a:buChar char="§"/>
            </a:pPr>
            <a:endParaRPr lang="en-US" dirty="0"/>
          </a:p>
          <a:p>
            <a:pPr marL="0" indent="0">
              <a:buNone/>
            </a:pPr>
            <a:endParaRPr lang="en-US" dirty="0"/>
          </a:p>
        </p:txBody>
      </p:sp>
    </p:spTree>
    <p:extLst>
      <p:ext uri="{BB962C8B-B14F-4D97-AF65-F5344CB8AC3E}">
        <p14:creationId xmlns:p14="http://schemas.microsoft.com/office/powerpoint/2010/main" val="229626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Name 3 systemic symptoms</a:t>
            </a:r>
          </a:p>
          <a:p>
            <a:pPr lvl="1">
              <a:buFont typeface="Wingdings" charset="2"/>
              <a:buChar char="§"/>
            </a:pPr>
            <a:r>
              <a:rPr lang="en-US" dirty="0"/>
              <a:t>Fever</a:t>
            </a:r>
          </a:p>
          <a:p>
            <a:pPr lvl="1">
              <a:buFont typeface="Wingdings" charset="2"/>
              <a:buChar char="§"/>
            </a:pPr>
            <a:r>
              <a:rPr lang="en-US" dirty="0"/>
              <a:t>Malaise</a:t>
            </a:r>
          </a:p>
          <a:p>
            <a:pPr lvl="1">
              <a:buFont typeface="Wingdings" charset="2"/>
              <a:buChar char="§"/>
            </a:pPr>
            <a:r>
              <a:rPr lang="en-US" dirty="0"/>
              <a:t>Myalgia</a:t>
            </a:r>
          </a:p>
          <a:p>
            <a:pPr lvl="1">
              <a:buFont typeface="Wingdings" charset="2"/>
              <a:buChar char="§"/>
            </a:pPr>
            <a:r>
              <a:rPr lang="en-US" dirty="0"/>
              <a:t>Irritability</a:t>
            </a:r>
          </a:p>
          <a:p>
            <a:pPr lvl="1">
              <a:buFont typeface="Wingdings" charset="2"/>
              <a:buChar char="§"/>
            </a:pPr>
            <a:r>
              <a:rPr lang="en-US" dirty="0"/>
              <a:t>Cervical lymphadenopathy</a:t>
            </a:r>
          </a:p>
          <a:p>
            <a:pPr marL="0" indent="0">
              <a:buNone/>
            </a:pPr>
            <a:endParaRPr lang="en-US" dirty="0"/>
          </a:p>
        </p:txBody>
      </p:sp>
    </p:spTree>
    <p:extLst>
      <p:ext uri="{BB962C8B-B14F-4D97-AF65-F5344CB8AC3E}">
        <p14:creationId xmlns:p14="http://schemas.microsoft.com/office/powerpoint/2010/main" val="152637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5"/>
            </a:pPr>
            <a:r>
              <a:rPr lang="en-US" dirty="0" smtClean="0"/>
              <a:t>What is the appropriate treatment?</a:t>
            </a:r>
            <a:endParaRPr lang="en-US" dirty="0"/>
          </a:p>
          <a:p>
            <a:pPr lvl="1">
              <a:buFont typeface="Wingdings" charset="2"/>
              <a:buChar char="§"/>
            </a:pPr>
            <a:r>
              <a:rPr lang="en-US" dirty="0" smtClean="0"/>
              <a:t>Symptomatic relief and hydration</a:t>
            </a:r>
            <a:endParaRPr lang="en-US" dirty="0"/>
          </a:p>
          <a:p>
            <a:pPr lvl="1">
              <a:buFont typeface="Wingdings" charset="2"/>
              <a:buChar char="§"/>
            </a:pPr>
            <a:r>
              <a:rPr lang="en-US" dirty="0" smtClean="0"/>
              <a:t>Antivirals are controversial</a:t>
            </a:r>
          </a:p>
          <a:p>
            <a:pPr lvl="1">
              <a:buFont typeface="Wingdings" charset="2"/>
              <a:buChar char="§"/>
            </a:pPr>
            <a:r>
              <a:rPr lang="en-US" dirty="0" smtClean="0"/>
              <a:t>1 study has shown that Acyclovir 15mg/kg 5x/day for 1 week is effective in shortening the duration of symptoms if started within the first 3 days of onset</a:t>
            </a:r>
          </a:p>
          <a:p>
            <a:pPr marL="457200" lvl="1" indent="0">
              <a:buNone/>
            </a:pPr>
            <a:endParaRPr lang="en-US" dirty="0"/>
          </a:p>
          <a:p>
            <a:pPr marL="457200" lvl="1" indent="0">
              <a:buNone/>
            </a:pPr>
            <a:endParaRPr lang="en-US" sz="1400" dirty="0" smtClean="0"/>
          </a:p>
          <a:p>
            <a:pPr marL="457200" lvl="1" indent="0" algn="r">
              <a:buNone/>
            </a:pPr>
            <a:r>
              <a:rPr lang="en-US" sz="1600" dirty="0" smtClean="0"/>
              <a:t>Treatment of herpes simplex </a:t>
            </a:r>
            <a:r>
              <a:rPr lang="en-US" sz="1600" dirty="0" smtClean="0"/>
              <a:t>gingivostomatitis</a:t>
            </a:r>
            <a:r>
              <a:rPr lang="en-US" sz="1600" dirty="0" smtClean="0"/>
              <a:t> with </a:t>
            </a:r>
            <a:r>
              <a:rPr lang="en-US" sz="1600" dirty="0" smtClean="0"/>
              <a:t>aciclovir</a:t>
            </a:r>
            <a:r>
              <a:rPr lang="en-US" sz="1600" dirty="0" smtClean="0"/>
              <a:t> in children:</a:t>
            </a:r>
          </a:p>
          <a:p>
            <a:pPr marL="457200" lvl="1" indent="0" algn="r">
              <a:buNone/>
            </a:pPr>
            <a:r>
              <a:rPr lang="en-US" sz="1600" dirty="0" smtClean="0"/>
              <a:t> a </a:t>
            </a:r>
            <a:r>
              <a:rPr lang="en-US" sz="1600" dirty="0" smtClean="0"/>
              <a:t>randomised</a:t>
            </a:r>
            <a:r>
              <a:rPr lang="en-US" sz="1600" dirty="0" smtClean="0"/>
              <a:t> double blind placebo controlled study. BMJ 1997; 314:1800    </a:t>
            </a:r>
          </a:p>
          <a:p>
            <a:pPr lvl="1">
              <a:buFont typeface="Wingdings" charset="2"/>
              <a:buChar char="§"/>
            </a:pPr>
            <a:endParaRPr lang="en-US" dirty="0"/>
          </a:p>
          <a:p>
            <a:pPr marL="0" indent="0">
              <a:buNone/>
            </a:pPr>
            <a:endParaRPr lang="en-US" dirty="0"/>
          </a:p>
        </p:txBody>
      </p:sp>
    </p:spTree>
    <p:extLst>
      <p:ext uri="{BB962C8B-B14F-4D97-AF65-F5344CB8AC3E}">
        <p14:creationId xmlns:p14="http://schemas.microsoft.com/office/powerpoint/2010/main" val="223213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lstStyle/>
          <a:p>
            <a:r>
              <a:rPr lang="en-US" dirty="0" smtClean="0"/>
              <a:t>M/24</a:t>
            </a:r>
          </a:p>
          <a:p>
            <a:r>
              <a:rPr lang="en-US" dirty="0" smtClean="0"/>
              <a:t>PMH: Chronic solvent abuse</a:t>
            </a:r>
          </a:p>
          <a:p>
            <a:r>
              <a:rPr lang="en-US" dirty="0" smtClean="0"/>
              <a:t>Dizziness for 2 days</a:t>
            </a:r>
          </a:p>
          <a:p>
            <a:r>
              <a:rPr lang="en-US" dirty="0" smtClean="0"/>
              <a:t>Nausea but no vomiting</a:t>
            </a:r>
          </a:p>
          <a:p>
            <a:r>
              <a:rPr lang="en-US" dirty="0" smtClean="0"/>
              <a:t>Mild SOB, no cough or fever</a:t>
            </a:r>
          </a:p>
          <a:p>
            <a:r>
              <a:rPr lang="en-US" dirty="0" smtClean="0"/>
              <a:t>Denied recent drug use</a:t>
            </a:r>
          </a:p>
        </p:txBody>
      </p:sp>
    </p:spTree>
    <p:extLst>
      <p:ext uri="{BB962C8B-B14F-4D97-AF65-F5344CB8AC3E}">
        <p14:creationId xmlns:p14="http://schemas.microsoft.com/office/powerpoint/2010/main" val="417108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BP 102/59, P 110</a:t>
            </a:r>
            <a:endParaRPr lang="en-US" dirty="0"/>
          </a:p>
          <a:p>
            <a:r>
              <a:rPr lang="en-US" dirty="0" smtClean="0"/>
              <a:t>T 37.2 °C</a:t>
            </a:r>
          </a:p>
          <a:p>
            <a:r>
              <a:rPr lang="en-US" dirty="0" smtClean="0"/>
              <a:t>SpO2 98% (2L O</a:t>
            </a:r>
            <a:r>
              <a:rPr lang="en-US" baseline="-25000" dirty="0" smtClean="0"/>
              <a:t>2</a:t>
            </a:r>
            <a:r>
              <a:rPr lang="en-US" dirty="0" smtClean="0"/>
              <a:t>)</a:t>
            </a:r>
            <a:endParaRPr lang="en-US" dirty="0"/>
          </a:p>
          <a:p>
            <a:r>
              <a:rPr lang="en-US" dirty="0" smtClean="0"/>
              <a:t>RR 24</a:t>
            </a:r>
          </a:p>
          <a:p>
            <a:r>
              <a:rPr lang="en-US" dirty="0" smtClean="0"/>
              <a:t>Urine pH 7.2</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86441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ABG / RFT:</a:t>
            </a:r>
          </a:p>
          <a:p>
            <a:pPr lvl="1"/>
            <a:r>
              <a:rPr lang="en-US" dirty="0" smtClean="0"/>
              <a:t>pH 6.94</a:t>
            </a:r>
          </a:p>
          <a:p>
            <a:pPr lvl="1"/>
            <a:r>
              <a:rPr lang="en-US" dirty="0" smtClean="0"/>
              <a:t>FiO</a:t>
            </a:r>
            <a:r>
              <a:rPr lang="en-US" baseline="-25000" dirty="0" smtClean="0"/>
              <a:t>2</a:t>
            </a:r>
            <a:r>
              <a:rPr lang="en-US" dirty="0" smtClean="0"/>
              <a:t> 0.4</a:t>
            </a:r>
          </a:p>
          <a:p>
            <a:pPr lvl="1"/>
            <a:r>
              <a:rPr lang="en-US" dirty="0" smtClean="0"/>
              <a:t>pO</a:t>
            </a:r>
            <a:r>
              <a:rPr lang="en-US" baseline="-25000" dirty="0" smtClean="0"/>
              <a:t>2</a:t>
            </a:r>
            <a:r>
              <a:rPr lang="en-US" dirty="0" smtClean="0"/>
              <a:t> 18</a:t>
            </a:r>
          </a:p>
          <a:p>
            <a:pPr lvl="1"/>
            <a:r>
              <a:rPr lang="en-US" dirty="0" smtClean="0"/>
              <a:t>pCO</a:t>
            </a:r>
            <a:r>
              <a:rPr lang="en-US" baseline="-25000" dirty="0" smtClean="0"/>
              <a:t>2</a:t>
            </a:r>
            <a:r>
              <a:rPr lang="en-US" dirty="0" smtClean="0"/>
              <a:t> 2.3</a:t>
            </a:r>
          </a:p>
          <a:p>
            <a:pPr lvl="1"/>
            <a:r>
              <a:rPr lang="en-US" dirty="0" smtClean="0"/>
              <a:t>BE -28</a:t>
            </a:r>
          </a:p>
          <a:p>
            <a:pPr lvl="1"/>
            <a:r>
              <a:rPr lang="en-US" dirty="0" smtClean="0"/>
              <a:t>HCO</a:t>
            </a:r>
            <a:r>
              <a:rPr lang="en-US" baseline="-25000" dirty="0" smtClean="0"/>
              <a:t>3</a:t>
            </a:r>
            <a:r>
              <a:rPr lang="en-US" dirty="0" smtClean="0"/>
              <a:t> 10</a:t>
            </a:r>
          </a:p>
          <a:p>
            <a:pPr lvl="1"/>
            <a:r>
              <a:rPr lang="en-US" dirty="0" smtClean="0"/>
              <a:t>Na 125</a:t>
            </a:r>
          </a:p>
          <a:p>
            <a:pPr lvl="1"/>
            <a:r>
              <a:rPr lang="en-US" dirty="0" smtClean="0"/>
              <a:t>K 2.9</a:t>
            </a:r>
          </a:p>
          <a:p>
            <a:pPr lvl="1"/>
            <a:r>
              <a:rPr lang="en-US" dirty="0" smtClean="0"/>
              <a:t>Cl</a:t>
            </a:r>
            <a:r>
              <a:rPr lang="en-US" dirty="0" smtClean="0"/>
              <a:t> 113</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53220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Interpret the ABG results</a:t>
            </a:r>
          </a:p>
          <a:p>
            <a:pPr lvl="1">
              <a:buFont typeface="Wingdings" charset="2"/>
              <a:buChar char="§"/>
            </a:pPr>
            <a:r>
              <a:rPr lang="en-US" dirty="0" smtClean="0"/>
              <a:t>Metabolic acidosis with respiratory compensation</a:t>
            </a:r>
          </a:p>
          <a:p>
            <a:pPr lvl="1">
              <a:buFont typeface="Wingdings" charset="2"/>
              <a:buChar char="§"/>
            </a:pPr>
            <a:r>
              <a:rPr lang="en-US" dirty="0" smtClean="0"/>
              <a:t>Anion gap = (Na + K) – (</a:t>
            </a:r>
            <a:r>
              <a:rPr lang="en-US" dirty="0" smtClean="0"/>
              <a:t>Cl</a:t>
            </a:r>
            <a:r>
              <a:rPr lang="en-US" dirty="0" smtClean="0"/>
              <a:t> + HCO</a:t>
            </a:r>
            <a:r>
              <a:rPr lang="en-US" baseline="-25000" dirty="0" smtClean="0"/>
              <a:t>3</a:t>
            </a:r>
            <a:r>
              <a:rPr lang="en-US" dirty="0" smtClean="0"/>
              <a:t>)</a:t>
            </a:r>
          </a:p>
          <a:p>
            <a:pPr marL="457200" lvl="1" indent="0">
              <a:buNone/>
            </a:pPr>
            <a:r>
              <a:rPr lang="en-US" dirty="0"/>
              <a:t>	</a:t>
            </a:r>
            <a:r>
              <a:rPr lang="en-US" dirty="0" smtClean="0"/>
              <a:t>			= (125 + 2.9) – (113 </a:t>
            </a:r>
            <a:r>
              <a:rPr lang="en-US" dirty="0"/>
              <a:t>+</a:t>
            </a:r>
            <a:r>
              <a:rPr lang="en-US" dirty="0" smtClean="0"/>
              <a:t> 10)</a:t>
            </a:r>
          </a:p>
          <a:p>
            <a:pPr marL="457200" lvl="1" indent="0">
              <a:buNone/>
            </a:pPr>
            <a:r>
              <a:rPr lang="en-US" dirty="0"/>
              <a:t>	</a:t>
            </a:r>
            <a:r>
              <a:rPr lang="en-US" dirty="0" smtClean="0"/>
              <a:t>			= 4.9</a:t>
            </a:r>
          </a:p>
          <a:p>
            <a:pPr lvl="1">
              <a:buFont typeface="Wingdings" charset="2"/>
              <a:buChar char="§"/>
            </a:pPr>
            <a:r>
              <a:rPr lang="en-US" dirty="0" smtClean="0"/>
              <a:t>Normal anion gap metabolic acidosis</a:t>
            </a:r>
          </a:p>
          <a:p>
            <a:pPr marL="0" indent="0">
              <a:buNone/>
            </a:pPr>
            <a:endParaRPr lang="en-US" dirty="0"/>
          </a:p>
        </p:txBody>
      </p:sp>
    </p:spTree>
    <p:extLst>
      <p:ext uri="{BB962C8B-B14F-4D97-AF65-F5344CB8AC3E}">
        <p14:creationId xmlns:p14="http://schemas.microsoft.com/office/powerpoint/2010/main" val="197739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2"/>
            </a:pPr>
            <a:r>
              <a:rPr lang="en-US" dirty="0" smtClean="0"/>
              <a:t>What are the common causes?</a:t>
            </a:r>
          </a:p>
          <a:p>
            <a:pPr lvl="1">
              <a:buFont typeface="Wingdings" charset="2"/>
              <a:buChar char="§"/>
            </a:pPr>
            <a:r>
              <a:rPr lang="en-US" dirty="0" smtClean="0"/>
              <a:t> Normal anion gap acidosis = USED CARP</a:t>
            </a:r>
          </a:p>
          <a:p>
            <a:pPr lvl="2">
              <a:buFont typeface="Wingdings" charset="2"/>
              <a:buChar char="§"/>
            </a:pPr>
            <a:r>
              <a:rPr lang="en-US" u="sng" dirty="0" smtClean="0"/>
              <a:t>U</a:t>
            </a:r>
            <a:r>
              <a:rPr lang="en-US" dirty="0" smtClean="0"/>
              <a:t>reteroenterostomy</a:t>
            </a:r>
            <a:endParaRPr lang="en-US" dirty="0" smtClean="0"/>
          </a:p>
          <a:p>
            <a:pPr lvl="2">
              <a:buFont typeface="Wingdings" charset="2"/>
              <a:buChar char="§"/>
            </a:pPr>
            <a:r>
              <a:rPr lang="en-US" u="sng" dirty="0" smtClean="0"/>
              <a:t>S</a:t>
            </a:r>
            <a:r>
              <a:rPr lang="en-US" dirty="0" smtClean="0"/>
              <a:t>mall bowel fistula</a:t>
            </a:r>
          </a:p>
          <a:p>
            <a:pPr lvl="2">
              <a:buFont typeface="Wingdings" charset="2"/>
              <a:buChar char="§"/>
            </a:pPr>
            <a:r>
              <a:rPr lang="en-US" u="sng" dirty="0" smtClean="0"/>
              <a:t>E</a:t>
            </a:r>
            <a:r>
              <a:rPr lang="en-US" dirty="0" smtClean="0"/>
              <a:t>xtra chloride</a:t>
            </a:r>
          </a:p>
          <a:p>
            <a:pPr lvl="2">
              <a:buFont typeface="Wingdings" charset="2"/>
              <a:buChar char="§"/>
            </a:pPr>
            <a:r>
              <a:rPr lang="en-US" u="sng" dirty="0" smtClean="0"/>
              <a:t>D</a:t>
            </a:r>
            <a:r>
              <a:rPr lang="en-US" dirty="0" smtClean="0"/>
              <a:t>iarrhoea</a:t>
            </a:r>
          </a:p>
          <a:p>
            <a:pPr lvl="2">
              <a:buFont typeface="Wingdings" charset="2"/>
              <a:buChar char="§"/>
            </a:pPr>
            <a:r>
              <a:rPr lang="en-US" u="sng" dirty="0" smtClean="0"/>
              <a:t>C</a:t>
            </a:r>
            <a:r>
              <a:rPr lang="en-US" dirty="0" smtClean="0"/>
              <a:t>arbonic anhydrase inhibitors</a:t>
            </a:r>
          </a:p>
          <a:p>
            <a:pPr lvl="2">
              <a:buFont typeface="Wingdings" charset="2"/>
              <a:buChar char="§"/>
            </a:pPr>
            <a:r>
              <a:rPr lang="en-US" u="sng" dirty="0" smtClean="0"/>
              <a:t>A</a:t>
            </a:r>
            <a:r>
              <a:rPr lang="en-US" dirty="0" smtClean="0"/>
              <a:t>drenal insufficiency</a:t>
            </a:r>
          </a:p>
          <a:p>
            <a:pPr lvl="2">
              <a:buFont typeface="Wingdings" charset="2"/>
              <a:buChar char="§"/>
            </a:pPr>
            <a:r>
              <a:rPr lang="en-US" u="sng" dirty="0" smtClean="0"/>
              <a:t>R</a:t>
            </a:r>
            <a:r>
              <a:rPr lang="en-US" dirty="0" smtClean="0"/>
              <a:t>enal tubular acidosis</a:t>
            </a:r>
          </a:p>
          <a:p>
            <a:pPr lvl="2">
              <a:buFont typeface="Wingdings" charset="2"/>
              <a:buChar char="§"/>
            </a:pPr>
            <a:r>
              <a:rPr lang="en-US" u="sng" dirty="0" smtClean="0"/>
              <a:t>P</a:t>
            </a:r>
            <a:r>
              <a:rPr lang="en-US" dirty="0" smtClean="0"/>
              <a:t>ancreatic fistula</a:t>
            </a:r>
          </a:p>
        </p:txBody>
      </p:sp>
    </p:spTree>
    <p:extLst>
      <p:ext uri="{BB962C8B-B14F-4D97-AF65-F5344CB8AC3E}">
        <p14:creationId xmlns:p14="http://schemas.microsoft.com/office/powerpoint/2010/main" val="4158750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a:t>What </a:t>
            </a:r>
            <a:r>
              <a:rPr lang="en-US" dirty="0" smtClean="0"/>
              <a:t>is </a:t>
            </a:r>
            <a:r>
              <a:rPr lang="en-US" dirty="0"/>
              <a:t>the possible </a:t>
            </a:r>
            <a:r>
              <a:rPr lang="en-US" dirty="0" smtClean="0"/>
              <a:t>agent of </a:t>
            </a:r>
            <a:r>
              <a:rPr lang="en-US" dirty="0"/>
              <a:t>abuse</a:t>
            </a:r>
            <a:r>
              <a:rPr lang="en-US" dirty="0" smtClean="0"/>
              <a:t>?</a:t>
            </a:r>
          </a:p>
          <a:p>
            <a:pPr lvl="1">
              <a:buFont typeface="Wingdings" charset="2"/>
              <a:buChar char="§"/>
            </a:pPr>
            <a:r>
              <a:rPr lang="en-US" dirty="0" smtClean="0"/>
              <a:t>Toulene</a:t>
            </a:r>
            <a:endParaRPr lang="en-US" dirty="0"/>
          </a:p>
          <a:p>
            <a:pPr marL="0" indent="0">
              <a:buNone/>
            </a:pPr>
            <a:endParaRPr lang="en-US" dirty="0" smtClean="0"/>
          </a:p>
          <a:p>
            <a:pPr marL="514350" indent="-514350">
              <a:buFont typeface="+mj-lt"/>
              <a:buAutoNum type="arabicPeriod" startAt="3"/>
            </a:pPr>
            <a:r>
              <a:rPr lang="en-US" dirty="0" smtClean="0"/>
              <a:t>What is the cause of the current presentation?</a:t>
            </a:r>
          </a:p>
          <a:p>
            <a:pPr lvl="1">
              <a:buFont typeface="Wingdings" charset="2"/>
              <a:buChar char="§"/>
            </a:pPr>
            <a:r>
              <a:rPr lang="en-US" dirty="0" smtClean="0"/>
              <a:t>Chronic </a:t>
            </a:r>
            <a:r>
              <a:rPr lang="en-US" dirty="0" smtClean="0"/>
              <a:t>toulene</a:t>
            </a:r>
            <a:r>
              <a:rPr lang="en-US" dirty="0" smtClean="0"/>
              <a:t> toxicity induced </a:t>
            </a:r>
            <a:r>
              <a:rPr lang="en-US" dirty="0" smtClean="0"/>
              <a:t>renal </a:t>
            </a:r>
            <a:r>
              <a:rPr lang="en-US" dirty="0" smtClean="0"/>
              <a:t>tubular acidosis </a:t>
            </a:r>
            <a:r>
              <a:rPr lang="en-US" dirty="0" smtClean="0"/>
              <a:t>type I</a:t>
            </a:r>
            <a:endParaRPr lang="en-US" dirty="0"/>
          </a:p>
          <a:p>
            <a:pPr lvl="1">
              <a:buFont typeface="Wingdings" charset="2"/>
              <a:buChar char="§"/>
            </a:pPr>
            <a:endParaRPr lang="en-US" dirty="0" smtClean="0"/>
          </a:p>
          <a:p>
            <a:pPr marL="457200" lvl="1" indent="0">
              <a:buNone/>
            </a:pPr>
            <a:endParaRPr lang="en-US" dirty="0"/>
          </a:p>
        </p:txBody>
      </p:sp>
    </p:spTree>
    <p:extLst>
      <p:ext uri="{BB962C8B-B14F-4D97-AF65-F5344CB8AC3E}">
        <p14:creationId xmlns:p14="http://schemas.microsoft.com/office/powerpoint/2010/main" val="1620006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4927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pic>
        <p:nvPicPr>
          <p:cNvPr id="9" name="Content Placeholder 8" descr="rash ketamine abuse 1.JPG"/>
          <p:cNvPicPr>
            <a:picLocks noGrp="1" noChangeAspect="1"/>
          </p:cNvPicPr>
          <p:nvPr>
            <p:ph sz="half" idx="1"/>
          </p:nvPr>
        </p:nvPicPr>
        <p:blipFill>
          <a:blip r:embed="rId2">
            <a:extLst>
              <a:ext uri="{28A0092B-C50C-407E-A947-70E740481C1C}">
                <a14:useLocalDpi xmlns:a14="http://schemas.microsoft.com/office/drawing/2010/main" val="0"/>
              </a:ext>
            </a:extLst>
          </a:blip>
          <a:srcRect t="795" b="795"/>
          <a:stretch>
            <a:fillRect/>
          </a:stretch>
        </p:blipFill>
        <p:spPr/>
      </p:pic>
      <p:pic>
        <p:nvPicPr>
          <p:cNvPr id="10" name="Content Placeholder 9" descr="rash ketamine abuse 2.JPG"/>
          <p:cNvPicPr>
            <a:picLocks noGrp="1" noChangeAspect="1"/>
          </p:cNvPicPr>
          <p:nvPr>
            <p:ph sz="half" idx="2"/>
          </p:nvPr>
        </p:nvPicPr>
        <p:blipFill>
          <a:blip r:embed="rId3">
            <a:extLst>
              <a:ext uri="{28A0092B-C50C-407E-A947-70E740481C1C}">
                <a14:useLocalDpi xmlns:a14="http://schemas.microsoft.com/office/drawing/2010/main" val="0"/>
              </a:ext>
            </a:extLst>
          </a:blip>
          <a:srcRect l="4386" r="4386"/>
          <a:stretch>
            <a:fillRect/>
          </a:stretch>
        </p:blipFill>
        <p:spPr/>
      </p:pic>
    </p:spTree>
    <p:extLst>
      <p:ext uri="{BB962C8B-B14F-4D97-AF65-F5344CB8AC3E}">
        <p14:creationId xmlns:p14="http://schemas.microsoft.com/office/powerpoint/2010/main" val="227051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1. What are the important points in the history?</a:t>
            </a:r>
          </a:p>
          <a:p>
            <a:pPr lvl="1">
              <a:buFont typeface="Wingdings" charset="2"/>
              <a:buChar char="§"/>
            </a:pPr>
            <a:r>
              <a:rPr lang="en-US" dirty="0" smtClean="0"/>
              <a:t>Rash-related</a:t>
            </a:r>
          </a:p>
          <a:p>
            <a:pPr lvl="2">
              <a:buFont typeface="Wingdings" charset="2"/>
              <a:buChar char="§"/>
            </a:pPr>
            <a:r>
              <a:rPr lang="en-US" dirty="0" smtClean="0"/>
              <a:t>Duration – onset, previous episodes, change</a:t>
            </a:r>
          </a:p>
          <a:p>
            <a:pPr lvl="2">
              <a:buFont typeface="Wingdings" charset="2"/>
              <a:buChar char="§"/>
            </a:pPr>
            <a:r>
              <a:rPr lang="en-US" dirty="0" smtClean="0"/>
              <a:t>Distribution</a:t>
            </a:r>
          </a:p>
          <a:p>
            <a:pPr lvl="2">
              <a:buFont typeface="Wingdings" charset="2"/>
              <a:buChar char="§"/>
            </a:pPr>
            <a:r>
              <a:rPr lang="en-US" dirty="0"/>
              <a:t>Nature – pain, itch</a:t>
            </a:r>
            <a:r>
              <a:rPr lang="en-US" dirty="0" smtClean="0"/>
              <a:t>, discharge, </a:t>
            </a:r>
            <a:r>
              <a:rPr lang="en-US" dirty="0"/>
              <a:t>systemic </a:t>
            </a:r>
            <a:r>
              <a:rPr lang="en-US" dirty="0" smtClean="0"/>
              <a:t>symptoms</a:t>
            </a:r>
          </a:p>
          <a:p>
            <a:pPr lvl="2">
              <a:buFont typeface="Wingdings" charset="2"/>
              <a:buChar char="§"/>
            </a:pPr>
            <a:r>
              <a:rPr lang="en-US" dirty="0" smtClean="0"/>
              <a:t>Provoking &amp; relieving factors</a:t>
            </a:r>
          </a:p>
          <a:p>
            <a:pPr lvl="2">
              <a:buFont typeface="Wingdings" charset="2"/>
              <a:buChar char="§"/>
            </a:pPr>
            <a:r>
              <a:rPr lang="en-US" dirty="0" smtClean="0"/>
              <a:t>Response to treatment</a:t>
            </a:r>
          </a:p>
          <a:p>
            <a:pPr lvl="1">
              <a:buFont typeface="Wingdings" charset="2"/>
              <a:buChar char="§"/>
            </a:pPr>
            <a:r>
              <a:rPr lang="en-US" dirty="0" smtClean="0"/>
              <a:t>Medical history – eczema</a:t>
            </a:r>
          </a:p>
          <a:p>
            <a:pPr lvl="1">
              <a:buFont typeface="Wingdings" charset="2"/>
              <a:buChar char="§"/>
            </a:pPr>
            <a:r>
              <a:rPr lang="en-US" dirty="0" smtClean="0"/>
              <a:t>Family history – psoriasis</a:t>
            </a:r>
          </a:p>
          <a:p>
            <a:pPr lvl="1">
              <a:buFont typeface="Wingdings" charset="2"/>
              <a:buChar char="§"/>
            </a:pPr>
            <a:r>
              <a:rPr lang="en-US" dirty="0" smtClean="0"/>
              <a:t>Allergies</a:t>
            </a:r>
            <a:endParaRPr lang="en-US" dirty="0"/>
          </a:p>
          <a:p>
            <a:pPr lvl="1">
              <a:buFont typeface="Wingdings" charset="2"/>
              <a:buChar char="§"/>
            </a:pPr>
            <a:r>
              <a:rPr lang="en-US" dirty="0" smtClean="0"/>
              <a:t>Occupation – exposure to chemicals</a:t>
            </a:r>
          </a:p>
          <a:p>
            <a:pPr lvl="1">
              <a:buFont typeface="Wingdings" charset="2"/>
              <a:buChar char="§"/>
            </a:pPr>
            <a:r>
              <a:rPr lang="en-US" dirty="0" smtClean="0"/>
              <a:t>Social – smoking, alcohol, drug use</a:t>
            </a:r>
          </a:p>
          <a:p>
            <a:pPr lvl="1"/>
            <a:endParaRPr lang="en-US" dirty="0" smtClean="0"/>
          </a:p>
          <a:p>
            <a:pPr marL="0" indent="0">
              <a:buNone/>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78743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Name 2 differentials</a:t>
            </a:r>
          </a:p>
          <a:p>
            <a:pPr lvl="1">
              <a:buFont typeface="Wingdings" charset="2"/>
              <a:buChar char="§"/>
            </a:pPr>
            <a:r>
              <a:rPr lang="en-US" dirty="0" smtClean="0"/>
              <a:t>“Meth mites” / delusional </a:t>
            </a:r>
            <a:r>
              <a:rPr lang="en-US" dirty="0" smtClean="0"/>
              <a:t>parasitosis</a:t>
            </a:r>
            <a:r>
              <a:rPr lang="en-US" dirty="0" smtClean="0"/>
              <a:t> due to methamphetamine abuse</a:t>
            </a:r>
          </a:p>
          <a:p>
            <a:pPr lvl="1">
              <a:buFont typeface="Wingdings" charset="2"/>
              <a:buChar char="§"/>
            </a:pPr>
            <a:r>
              <a:rPr lang="en-US" dirty="0" smtClean="0"/>
              <a:t>Scabies</a:t>
            </a:r>
          </a:p>
          <a:p>
            <a:pPr lvl="1">
              <a:buFont typeface="Wingdings" charset="2"/>
              <a:buChar char="§"/>
            </a:pPr>
            <a:r>
              <a:rPr lang="en-US" dirty="0" smtClean="0"/>
              <a:t>Dermatitis </a:t>
            </a:r>
            <a:r>
              <a:rPr lang="en-US" dirty="0" smtClean="0"/>
              <a:t>herpetiformis</a:t>
            </a:r>
            <a:endParaRPr lang="en-US" dirty="0" smtClean="0"/>
          </a:p>
          <a:p>
            <a:pPr lvl="1">
              <a:buFont typeface="Wingdings" charset="2"/>
              <a:buChar char="§"/>
            </a:pPr>
            <a:r>
              <a:rPr lang="en-US" dirty="0" smtClean="0"/>
              <a:t>Discoid lupus</a:t>
            </a:r>
          </a:p>
          <a:p>
            <a:pPr lvl="1">
              <a:buFont typeface="Wingdings" charset="2"/>
              <a:buChar char="§"/>
            </a:pPr>
            <a:endParaRPr lang="en-US" dirty="0" smtClean="0"/>
          </a:p>
          <a:p>
            <a:pPr lvl="1">
              <a:buFont typeface="Wingdings" charset="2"/>
              <a:buChar char="§"/>
            </a:pPr>
            <a:endParaRPr lang="en-US" dirty="0" smtClean="0"/>
          </a:p>
          <a:p>
            <a:pPr lvl="1">
              <a:buFont typeface="Wingdings" charset="2"/>
              <a:buChar char="§"/>
            </a:pPr>
            <a:endParaRPr lang="en-US" dirty="0" smtClean="0"/>
          </a:p>
          <a:p>
            <a:pPr lvl="1">
              <a:buFont typeface="Wingdings" charset="2"/>
              <a:buChar char="§"/>
            </a:pPr>
            <a:endParaRPr lang="en-US" dirty="0"/>
          </a:p>
        </p:txBody>
      </p:sp>
    </p:spTree>
    <p:extLst>
      <p:ext uri="{BB962C8B-B14F-4D97-AF65-F5344CB8AC3E}">
        <p14:creationId xmlns:p14="http://schemas.microsoft.com/office/powerpoint/2010/main" val="358041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What is the plan of management?</a:t>
            </a:r>
          </a:p>
          <a:p>
            <a:pPr lvl="1">
              <a:buFont typeface="Wingdings" charset="2"/>
              <a:buChar char="§"/>
            </a:pPr>
            <a:r>
              <a:rPr lang="en-US" dirty="0" smtClean="0"/>
              <a:t>Antibiotics if signs of infection</a:t>
            </a:r>
          </a:p>
          <a:p>
            <a:pPr lvl="1">
              <a:buFont typeface="Wingdings" charset="2"/>
              <a:buChar char="§"/>
            </a:pPr>
            <a:r>
              <a:rPr lang="en-US" dirty="0" smtClean="0"/>
              <a:t>Referral to substance abuse clinics, counseling and rehabilitation programs</a:t>
            </a:r>
          </a:p>
          <a:p>
            <a:pPr lvl="1">
              <a:buFont typeface="Wingdings" charset="2"/>
              <a:buChar char="§"/>
            </a:pPr>
            <a:endParaRPr lang="en-US" dirty="0"/>
          </a:p>
        </p:txBody>
      </p:sp>
    </p:spTree>
    <p:extLst>
      <p:ext uri="{BB962C8B-B14F-4D97-AF65-F5344CB8AC3E}">
        <p14:creationId xmlns:p14="http://schemas.microsoft.com/office/powerpoint/2010/main" val="408638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r>
              <a:rPr lang="en-US" dirty="0" smtClean="0"/>
              <a:t>M/37</a:t>
            </a:r>
          </a:p>
          <a:p>
            <a:r>
              <a:rPr lang="en-US" dirty="0" smtClean="0"/>
              <a:t>PMH: Schizophrenia</a:t>
            </a:r>
          </a:p>
          <a:p>
            <a:r>
              <a:rPr lang="en-US" dirty="0" smtClean="0"/>
              <a:t>Brought in by mother for decrease GC in recent few days</a:t>
            </a:r>
          </a:p>
          <a:p>
            <a:r>
              <a:rPr lang="en-US" dirty="0" smtClean="0"/>
              <a:t>Poor appetite with vomiting</a:t>
            </a:r>
          </a:p>
          <a:p>
            <a:endParaRPr lang="en-US" dirty="0"/>
          </a:p>
        </p:txBody>
      </p:sp>
    </p:spTree>
    <p:extLst>
      <p:ext uri="{BB962C8B-B14F-4D97-AF65-F5344CB8AC3E}">
        <p14:creationId xmlns:p14="http://schemas.microsoft.com/office/powerpoint/2010/main" val="225280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BP 137/76, P 102</a:t>
            </a:r>
            <a:endParaRPr lang="en-US" dirty="0"/>
          </a:p>
          <a:p>
            <a:r>
              <a:rPr lang="en-US" dirty="0" smtClean="0"/>
              <a:t>T 36.9 °C</a:t>
            </a:r>
          </a:p>
          <a:p>
            <a:r>
              <a:rPr lang="en-US" dirty="0" smtClean="0"/>
              <a:t>SpO2 100% (2L O</a:t>
            </a:r>
            <a:r>
              <a:rPr lang="en-US" baseline="-25000" dirty="0" smtClean="0"/>
              <a:t>2</a:t>
            </a:r>
            <a:r>
              <a:rPr lang="en-US" dirty="0" smtClean="0"/>
              <a:t>)</a:t>
            </a:r>
          </a:p>
          <a:p>
            <a:r>
              <a:rPr lang="en-US" dirty="0" smtClean="0"/>
              <a:t>H’stix</a:t>
            </a:r>
            <a:r>
              <a:rPr lang="en-US" dirty="0" smtClean="0"/>
              <a:t> Hi</a:t>
            </a:r>
          </a:p>
          <a:p>
            <a:r>
              <a:rPr lang="en-US" dirty="0" smtClean="0"/>
              <a:t>ABG:</a:t>
            </a:r>
          </a:p>
          <a:p>
            <a:pPr lvl="1"/>
            <a:r>
              <a:rPr lang="en-US" dirty="0" smtClean="0"/>
              <a:t>pH 6.9</a:t>
            </a:r>
          </a:p>
          <a:p>
            <a:pPr lvl="1"/>
            <a:r>
              <a:rPr lang="en-US" dirty="0" smtClean="0"/>
              <a:t>Na 152</a:t>
            </a:r>
          </a:p>
          <a:p>
            <a:pPr lvl="1"/>
            <a:r>
              <a:rPr lang="en-US" dirty="0" smtClean="0"/>
              <a:t>K 2.2</a:t>
            </a:r>
          </a:p>
          <a:p>
            <a:pPr lvl="1"/>
            <a:r>
              <a:rPr lang="en-US" dirty="0" smtClean="0"/>
              <a:t>Cl</a:t>
            </a:r>
            <a:r>
              <a:rPr lang="en-US" dirty="0" smtClean="0"/>
              <a:t> 124</a:t>
            </a:r>
          </a:p>
          <a:p>
            <a:pPr lvl="1"/>
            <a:r>
              <a:rPr lang="en-US" dirty="0" smtClean="0"/>
              <a:t>HCO</a:t>
            </a:r>
            <a:r>
              <a:rPr lang="en-US" baseline="-25000" dirty="0" smtClean="0"/>
              <a:t>3</a:t>
            </a:r>
            <a:r>
              <a:rPr lang="en-US" dirty="0" smtClean="0"/>
              <a:t> 16</a:t>
            </a:r>
          </a:p>
          <a:p>
            <a:pPr lvl="1"/>
            <a:r>
              <a:rPr lang="en-US" dirty="0" smtClean="0"/>
              <a:t>BE -28</a:t>
            </a:r>
          </a:p>
          <a:p>
            <a:pPr marL="457200" lvl="1" indent="0">
              <a:buNone/>
            </a:pPr>
            <a:endParaRPr lang="en-US" dirty="0" smtClean="0"/>
          </a:p>
        </p:txBody>
      </p:sp>
    </p:spTree>
    <p:extLst>
      <p:ext uri="{BB962C8B-B14F-4D97-AF65-F5344CB8AC3E}">
        <p14:creationId xmlns:p14="http://schemas.microsoft.com/office/powerpoint/2010/main" val="108130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is the diagnosis?</a:t>
            </a:r>
          </a:p>
          <a:p>
            <a:pPr lvl="1">
              <a:buFont typeface="Wingdings" charset="2"/>
              <a:buChar char="§"/>
            </a:pPr>
            <a:r>
              <a:rPr lang="en-US" dirty="0" smtClean="0"/>
              <a:t>Diabetic ketoacidosis (DKA)</a:t>
            </a:r>
          </a:p>
          <a:p>
            <a:pPr marL="457200" lvl="1" indent="0">
              <a:buNone/>
            </a:pPr>
            <a:endParaRPr lang="en-US" dirty="0" smtClean="0"/>
          </a:p>
          <a:p>
            <a:pPr lvl="1">
              <a:buFont typeface="Wingdings" charset="2"/>
              <a:buChar char="§"/>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564228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1012</TotalTime>
  <Words>969</Words>
  <Application>Microsoft Macintosh PowerPoint</Application>
  <PresentationFormat>On-screen Show (4:3)</PresentationFormat>
  <Paragraphs>171</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JCM OSCE </vt:lpstr>
      <vt:lpstr>Case 1</vt:lpstr>
      <vt:lpstr>PowerPoint Presentation</vt:lpstr>
      <vt:lpstr>PowerPoint Presentation</vt:lpstr>
      <vt:lpstr>PowerPoint Presentation</vt:lpstr>
      <vt:lpstr>PowerPoint Presentation</vt:lpstr>
      <vt:lpstr>Case 2</vt:lpstr>
      <vt:lpstr>PowerPoint Presentation</vt:lpstr>
      <vt:lpstr>PowerPoint Presentation</vt:lpstr>
      <vt:lpstr>PowerPoint Presentation</vt:lpstr>
      <vt:lpstr>PowerPoint Presentation</vt:lpstr>
      <vt:lpstr>Case 3</vt:lpstr>
      <vt:lpstr>PowerPoint Presentation</vt:lpstr>
      <vt:lpstr>PowerPoint Presentation</vt:lpstr>
      <vt:lpstr>PowerPoint Presentation</vt:lpstr>
      <vt:lpstr>PowerPoint Presentation</vt:lpstr>
      <vt:lpstr>Case 4</vt:lpstr>
      <vt:lpstr>PowerPoint Presentation</vt:lpstr>
      <vt:lpstr>PowerPoint Presentation</vt:lpstr>
      <vt:lpstr>PowerPoint Presentation</vt:lpstr>
      <vt:lpstr>PowerPoint Presentation</vt:lpstr>
      <vt:lpstr>PowerPoint Presentation</vt:lpstr>
      <vt:lpstr>Case 5</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JCM OSCE </dc:title>
  <dc:creator>Mandy Fan</dc:creator>
  <cp:lastModifiedBy>Mandy Fan</cp:lastModifiedBy>
  <cp:revision>62</cp:revision>
  <dcterms:created xsi:type="dcterms:W3CDTF">2012-10-17T05:49:12Z</dcterms:created>
  <dcterms:modified xsi:type="dcterms:W3CDTF">2012-10-27T06:02:45Z</dcterms:modified>
</cp:coreProperties>
</file>